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22" r:id="rId3"/>
    <p:sldId id="323" r:id="rId4"/>
    <p:sldId id="324" r:id="rId5"/>
    <p:sldId id="325" r:id="rId6"/>
    <p:sldId id="320" r:id="rId7"/>
    <p:sldId id="321" r:id="rId8"/>
    <p:sldId id="292" r:id="rId9"/>
    <p:sldId id="256" r:id="rId10"/>
    <p:sldId id="290" r:id="rId11"/>
    <p:sldId id="291" r:id="rId12"/>
    <p:sldId id="257" r:id="rId13"/>
    <p:sldId id="261" r:id="rId14"/>
    <p:sldId id="258" r:id="rId15"/>
    <p:sldId id="259" r:id="rId16"/>
    <p:sldId id="260" r:id="rId17"/>
    <p:sldId id="272" r:id="rId18"/>
    <p:sldId id="301" r:id="rId19"/>
    <p:sldId id="302" r:id="rId20"/>
    <p:sldId id="268" r:id="rId21"/>
    <p:sldId id="297" r:id="rId22"/>
    <p:sldId id="294" r:id="rId23"/>
    <p:sldId id="295" r:id="rId25"/>
    <p:sldId id="326" r:id="rId26"/>
    <p:sldId id="300" r:id="rId27"/>
    <p:sldId id="269" r:id="rId28"/>
    <p:sldId id="327" r:id="rId29"/>
    <p:sldId id="270" r:id="rId30"/>
    <p:sldId id="298" r:id="rId31"/>
    <p:sldId id="262" r:id="rId32"/>
    <p:sldId id="265" r:id="rId33"/>
    <p:sldId id="267" r:id="rId34"/>
    <p:sldId id="263" r:id="rId35"/>
    <p:sldId id="264" r:id="rId36"/>
    <p:sldId id="271" r:id="rId37"/>
    <p:sldId id="273" r:id="rId38"/>
    <p:sldId id="275" r:id="rId39"/>
  </p:sldIdLst>
  <p:sldSz cx="9144000" cy="6858000" type="screen4x3"/>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GIF"/><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Alignments</a:t>
            </a:r>
            <a:endParaRPr lang="en-US" altLang="en-US"/>
          </a:p>
        </p:txBody>
      </p:sp>
      <p:sp>
        <p:nvSpPr>
          <p:cNvPr id="3" name="Content Placeholder 2"/>
          <p:cNvSpPr>
            <a:spLocks noGrp="1"/>
          </p:cNvSpPr>
          <p:nvPr>
            <p:ph idx="1"/>
          </p:nvPr>
        </p:nvSpPr>
        <p:spPr>
          <a:xfrm>
            <a:off x="628650" y="1559560"/>
            <a:ext cx="7886700" cy="4351338"/>
          </a:xfrm>
        </p:spPr>
        <p:txBody>
          <a:bodyPr/>
          <a:p>
            <a:pPr marL="0" indent="0">
              <a:buNone/>
            </a:pPr>
            <a:r>
              <a:rPr lang="en-US" altLang="en-US"/>
              <a:t>Another (often) hard problem!</a:t>
            </a:r>
            <a:endParaRPr lang="en-US" altLang="en-US"/>
          </a:p>
          <a:p>
            <a:pPr marL="0" indent="0">
              <a:buNone/>
            </a:pPr>
            <a:endParaRPr lang="en-US" altLang="en-US"/>
          </a:p>
          <a:p>
            <a:pPr marL="0" indent="0">
              <a:buNone/>
            </a:pPr>
            <a:endParaRPr lang="en-US" altLang="en-US"/>
          </a:p>
        </p:txBody>
      </p:sp>
      <p:sp>
        <p:nvSpPr>
          <p:cNvPr id="6" name="Rectangle 5"/>
          <p:cNvSpPr/>
          <p:nvPr/>
        </p:nvSpPr>
        <p:spPr>
          <a:xfrm>
            <a:off x="2151380" y="4556125"/>
            <a:ext cx="5088890" cy="2245360"/>
          </a:xfrm>
          <a:prstGeom prst="rect">
            <a:avLst/>
          </a:prstGeom>
        </p:spPr>
        <p:txBody>
          <a:bodyPr wrap="square">
            <a:spAutoFit/>
          </a:bodyPr>
          <a:p>
            <a:r>
              <a:rPr lang="en-US" sz="2800" dirty="0">
                <a:latin typeface="Courier New" panose="02070309020205020404" charset="0"/>
                <a:cs typeface="Courier New" panose="02070309020205020404" charset="0"/>
              </a:rPr>
              <a:t>1   ACCGAAT--ATTAGGCTC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2   AC---A</a:t>
            </a:r>
            <a:r>
              <a:rPr lang="en-US" altLang="en-US" sz="2800" dirty="0">
                <a:latin typeface="Courier New" panose="02070309020205020404" charset="0"/>
                <a:cs typeface="Courier New" panose="02070309020205020404" charset="0"/>
              </a:rPr>
              <a:t>T</a:t>
            </a:r>
            <a:r>
              <a:rPr lang="en-US" sz="2800" dirty="0">
                <a:latin typeface="Courier New" panose="02070309020205020404" charset="0"/>
                <a:cs typeface="Courier New" panose="02070309020205020404" charset="0"/>
              </a:rPr>
              <a:t>--AGTGGGATC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3   AA---AGGCATTAGGATC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4   GA---AGGCATTAGCATC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5   </a:t>
            </a:r>
            <a:r>
              <a:rPr lang="en-US" altLang="en-US" sz="2800" dirty="0">
                <a:latin typeface="Courier New" panose="02070309020205020404" charset="0"/>
                <a:cs typeface="Courier New" panose="02070309020205020404" charset="0"/>
              </a:rPr>
              <a:t>C</a:t>
            </a:r>
            <a:r>
              <a:rPr lang="en-US" sz="2800" dirty="0">
                <a:latin typeface="Courier New" panose="02070309020205020404" charset="0"/>
                <a:cs typeface="Courier New" panose="02070309020205020404" charset="0"/>
              </a:rPr>
              <a:t>ACGAAGGCATTGGGCTC</a:t>
            </a:r>
            <a:endParaRPr lang="en-US" sz="2800" dirty="0">
              <a:latin typeface="Courier New" panose="02070309020205020404" charset="0"/>
              <a:cs typeface="Courier New" panose="02070309020205020404" charset="0"/>
            </a:endParaRPr>
          </a:p>
        </p:txBody>
      </p:sp>
      <p:sp>
        <p:nvSpPr>
          <p:cNvPr id="5" name="Rectangle 4"/>
          <p:cNvSpPr/>
          <p:nvPr/>
        </p:nvSpPr>
        <p:spPr>
          <a:xfrm>
            <a:off x="2151380" y="2135505"/>
            <a:ext cx="5088890" cy="2245360"/>
          </a:xfrm>
          <a:prstGeom prst="rect">
            <a:avLst/>
          </a:prstGeom>
        </p:spPr>
        <p:txBody>
          <a:bodyPr wrap="square">
            <a:spAutoFit/>
          </a:bodyPr>
          <a:p>
            <a:r>
              <a:rPr lang="en-US" sz="2800" dirty="0">
                <a:latin typeface="Courier New" panose="02070309020205020404" charset="0"/>
                <a:cs typeface="Courier New" panose="02070309020205020404" charset="0"/>
              </a:rPr>
              <a:t>1   ACCGAATATTAGGCTC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2   ACA</a:t>
            </a:r>
            <a:r>
              <a:rPr lang="en-US" altLang="en-US" sz="2800" dirty="0">
                <a:latin typeface="Courier New" panose="02070309020205020404" charset="0"/>
                <a:cs typeface="Courier New" panose="02070309020205020404" charset="0"/>
              </a:rPr>
              <a:t>T</a:t>
            </a:r>
            <a:r>
              <a:rPr lang="en-US" sz="2800" dirty="0">
                <a:latin typeface="Courier New" panose="02070309020205020404" charset="0"/>
                <a:cs typeface="Courier New" panose="02070309020205020404" charset="0"/>
              </a:rPr>
              <a:t>AGTGGGATC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3   AAAGGCATTAGGATC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4   GAAGGCATTAGCATC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5   </a:t>
            </a:r>
            <a:r>
              <a:rPr lang="en-US" altLang="en-US" sz="2800" dirty="0">
                <a:latin typeface="Courier New" panose="02070309020205020404" charset="0"/>
                <a:cs typeface="Courier New" panose="02070309020205020404" charset="0"/>
              </a:rPr>
              <a:t>C</a:t>
            </a:r>
            <a:r>
              <a:rPr lang="en-US" sz="2800" dirty="0">
                <a:latin typeface="Courier New" panose="02070309020205020404" charset="0"/>
                <a:cs typeface="Courier New" panose="02070309020205020404" charset="0"/>
              </a:rPr>
              <a:t>ACGAAGGCATTGGGCTC</a:t>
            </a:r>
            <a:endParaRPr lang="en-US" sz="2800" dirty="0">
              <a:latin typeface="Courier New" panose="02070309020205020404" charset="0"/>
              <a:cs typeface="Courier New" panose="020703090202050204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6"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2014220"/>
            <a:ext cx="7886700" cy="1325563"/>
          </a:xfrm>
        </p:spPr>
        <p:txBody>
          <a:bodyPr/>
          <a:p>
            <a:pPr algn="ctr"/>
            <a:r>
              <a:rPr lang="en-US" altLang="en-US" sz="6000"/>
              <a:t>Model selection</a:t>
            </a:r>
            <a:endParaRPr lang="en-US" altLang="en-US" sz="6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Likelihood ratio tests</a:t>
            </a:r>
            <a:endParaRPr lang="en-US" altLang="en-US"/>
          </a:p>
        </p:txBody>
      </p:sp>
      <p:sp>
        <p:nvSpPr>
          <p:cNvPr id="3" name="Content Placeholder 2"/>
          <p:cNvSpPr>
            <a:spLocks noGrp="1"/>
          </p:cNvSpPr>
          <p:nvPr>
            <p:ph idx="1"/>
          </p:nvPr>
        </p:nvSpPr>
        <p:spPr/>
        <p:txBody>
          <a:bodyPr/>
          <a:p>
            <a:pPr marL="0" indent="0">
              <a:buNone/>
            </a:pPr>
            <a:r>
              <a:rPr lang="en-US" altLang="en-US"/>
              <a:t>Models must be nested (hierarchical)</a:t>
            </a:r>
            <a:endParaRPr lang="en-US" altLang="en-US"/>
          </a:p>
          <a:p>
            <a:pPr marL="0" indent="0">
              <a:buNone/>
            </a:pPr>
            <a:endParaRPr lang="en-US" altLang="en-US"/>
          </a:p>
          <a:p>
            <a:pPr marL="0" indent="0">
              <a:buNone/>
            </a:pPr>
            <a:r>
              <a:rPr lang="en-US" altLang="en-US"/>
              <a:t>As sample size approaches</a:t>
            </a:r>
            <a:endParaRPr lang="en-US" altLang="en-US"/>
          </a:p>
          <a:p>
            <a:pPr marL="0" indent="0">
              <a:buNone/>
            </a:pPr>
            <a:r>
              <a:rPr lang="en-US" altLang="en-US"/>
              <a:t>infinity: </a:t>
            </a:r>
            <a:endParaRPr lang="en-US" altLang="en-US"/>
          </a:p>
          <a:p>
            <a:pPr marL="0" indent="0">
              <a:buNone/>
            </a:pPr>
            <a:r>
              <a:rPr lang="en-US" altLang="en-US"/>
              <a:t>-2 ln λ ~ Chi-Square(p</a:t>
            </a:r>
            <a:r>
              <a:rPr lang="en-US" altLang="en-US" baseline="-25000"/>
              <a:t>2</a:t>
            </a:r>
            <a:r>
              <a:rPr lang="en-US" altLang="en-US"/>
              <a:t> - p</a:t>
            </a:r>
            <a:r>
              <a:rPr lang="en-US" altLang="en-US" baseline="-25000"/>
              <a:t>1</a:t>
            </a:r>
            <a:r>
              <a:rPr lang="en-US" altLang="en-US"/>
              <a:t>)</a:t>
            </a:r>
            <a:endParaRPr lang="en-US" altLang="en-US"/>
          </a:p>
          <a:p>
            <a:pPr marL="0" indent="0">
              <a:buNone/>
            </a:pPr>
            <a:endParaRPr lang="en-US" altLang="en-US"/>
          </a:p>
        </p:txBody>
      </p:sp>
      <p:pic>
        <p:nvPicPr>
          <p:cNvPr id="4" name="Picture 3"/>
          <p:cNvPicPr>
            <a:picLocks noChangeAspect="1"/>
          </p:cNvPicPr>
          <p:nvPr/>
        </p:nvPicPr>
        <p:blipFill>
          <a:blip r:embed="rId1"/>
          <a:stretch>
            <a:fillRect/>
          </a:stretch>
        </p:blipFill>
        <p:spPr>
          <a:xfrm>
            <a:off x="5619750" y="2762885"/>
            <a:ext cx="2544445" cy="900430"/>
          </a:xfrm>
          <a:prstGeom prst="rect">
            <a:avLst/>
          </a:prstGeom>
        </p:spPr>
      </p:pic>
      <p:pic>
        <p:nvPicPr>
          <p:cNvPr id="5" name="Picture 4"/>
          <p:cNvPicPr>
            <a:picLocks noChangeAspect="1"/>
          </p:cNvPicPr>
          <p:nvPr/>
        </p:nvPicPr>
        <p:blipFill>
          <a:blip r:embed="rId2"/>
          <a:stretch>
            <a:fillRect/>
          </a:stretch>
        </p:blipFill>
        <p:spPr>
          <a:xfrm>
            <a:off x="5619750" y="4297045"/>
            <a:ext cx="3116580" cy="2078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10970" y="259080"/>
            <a:ext cx="6924040" cy="689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60705" y="-68580"/>
            <a:ext cx="7886700" cy="1325563"/>
          </a:xfrm>
        </p:spPr>
        <p:txBody>
          <a:bodyPr/>
          <a:p>
            <a:r>
              <a:rPr lang="en-US" altLang="en-US"/>
              <a:t>Information theory</a:t>
            </a:r>
            <a:endParaRPr lang="en-US" altLang="en-US"/>
          </a:p>
        </p:txBody>
      </p:sp>
      <p:sp>
        <p:nvSpPr>
          <p:cNvPr id="3" name="Content Placeholder 2"/>
          <p:cNvSpPr>
            <a:spLocks noGrp="1"/>
          </p:cNvSpPr>
          <p:nvPr>
            <p:ph idx="1"/>
          </p:nvPr>
        </p:nvSpPr>
        <p:spPr>
          <a:xfrm>
            <a:off x="628650" y="969645"/>
            <a:ext cx="7886700" cy="6166485"/>
          </a:xfrm>
        </p:spPr>
        <p:txBody>
          <a:bodyPr>
            <a:normAutofit/>
          </a:bodyPr>
          <a:p>
            <a:pPr marL="0" indent="0">
              <a:buNone/>
            </a:pPr>
            <a:r>
              <a:rPr lang="en-US" altLang="en-US"/>
              <a:t>Akaike Information Criterion (Approximates Kullback-Leibler Divergence asymptotic result, small sample size correction available.) </a:t>
            </a:r>
            <a:endParaRPr lang="en-US" altLang="en-US"/>
          </a:p>
          <a:p>
            <a:pPr marL="0" indent="0">
              <a:buNone/>
            </a:pPr>
            <a:endParaRPr lang="en-US" altLang="en-US"/>
          </a:p>
          <a:p>
            <a:pPr marL="0" indent="0">
              <a:buNone/>
            </a:pPr>
            <a:endParaRPr lang="en-US" altLang="en-US"/>
          </a:p>
          <a:p>
            <a:pPr marL="0" indent="0">
              <a:buNone/>
            </a:pPr>
            <a:r>
              <a:rPr lang="en-US" altLang="en-US"/>
              <a:t>Bayesian Information Criterion</a:t>
            </a:r>
            <a:endParaRPr lang="en-US" altLang="en-US"/>
          </a:p>
          <a:p>
            <a:pPr marL="0" indent="0">
              <a:buNone/>
            </a:pPr>
            <a:endParaRPr lang="en-US" altLang="en-US"/>
          </a:p>
          <a:p>
            <a:pPr marL="0" indent="0">
              <a:buNone/>
            </a:pPr>
            <a:endParaRPr lang="en-US" altLang="en-US"/>
          </a:p>
          <a:p>
            <a:pPr marL="0" indent="0">
              <a:buNone/>
            </a:pPr>
            <a:endParaRPr lang="en-US" altLang="en-US"/>
          </a:p>
          <a:p>
            <a:pPr marL="0" indent="0">
              <a:buNone/>
            </a:pPr>
            <a:r>
              <a:rPr lang="en-US" altLang="en-US"/>
              <a:t>Relative fit for a given dataset</a:t>
            </a:r>
            <a:endParaRPr lang="en-US" altLang="en-US"/>
          </a:p>
          <a:p>
            <a:pPr marL="0" indent="0">
              <a:buNone/>
            </a:pPr>
            <a:r>
              <a:rPr lang="en-US" altLang="en-US"/>
              <a:t>Others: Deviance Information Criterion, Focused Information Criterion etc. </a:t>
            </a:r>
            <a:endParaRPr lang="en-US" altLang="en-US"/>
          </a:p>
          <a:p>
            <a:pPr marL="0" indent="0">
              <a:buNone/>
            </a:pPr>
            <a:endParaRPr lang="en-US" altLang="en-US"/>
          </a:p>
          <a:p>
            <a:pPr marL="0" indent="0">
              <a:buNone/>
            </a:pPr>
            <a:endParaRPr lang="en-US" altLang="en-US"/>
          </a:p>
        </p:txBody>
      </p:sp>
      <p:pic>
        <p:nvPicPr>
          <p:cNvPr id="4" name="Picture 3"/>
          <p:cNvPicPr>
            <a:picLocks noChangeAspect="1"/>
          </p:cNvPicPr>
          <p:nvPr/>
        </p:nvPicPr>
        <p:blipFill>
          <a:blip r:embed="rId1"/>
          <a:stretch>
            <a:fillRect/>
          </a:stretch>
        </p:blipFill>
        <p:spPr>
          <a:xfrm>
            <a:off x="2190750" y="4102735"/>
            <a:ext cx="5252085" cy="924560"/>
          </a:xfrm>
          <a:prstGeom prst="rect">
            <a:avLst/>
          </a:prstGeom>
        </p:spPr>
      </p:pic>
      <p:pic>
        <p:nvPicPr>
          <p:cNvPr id="5" name="Picture 4"/>
          <p:cNvPicPr>
            <a:picLocks noChangeAspect="1"/>
          </p:cNvPicPr>
          <p:nvPr/>
        </p:nvPicPr>
        <p:blipFill>
          <a:blip r:embed="rId2"/>
          <a:stretch>
            <a:fillRect/>
          </a:stretch>
        </p:blipFill>
        <p:spPr>
          <a:xfrm>
            <a:off x="2298700" y="2572385"/>
            <a:ext cx="4150995" cy="668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Information theory</a:t>
            </a:r>
            <a:endParaRPr lang="en-US" altLang="en-US"/>
          </a:p>
        </p:txBody>
      </p:sp>
      <p:sp>
        <p:nvSpPr>
          <p:cNvPr id="3" name="Content Placeholder 2"/>
          <p:cNvSpPr>
            <a:spLocks noGrp="1"/>
          </p:cNvSpPr>
          <p:nvPr>
            <p:ph idx="1"/>
          </p:nvPr>
        </p:nvSpPr>
        <p:spPr>
          <a:xfrm>
            <a:off x="628650" y="1691005"/>
            <a:ext cx="8230235" cy="4796790"/>
          </a:xfrm>
        </p:spPr>
        <p:txBody>
          <a:bodyPr>
            <a:normAutofit fontScale="90000" lnSpcReduction="10000"/>
          </a:bodyPr>
          <a:p>
            <a:pPr marL="0" indent="0">
              <a:buNone/>
            </a:pPr>
            <a:r>
              <a:rPr lang="en-US" altLang="en-US"/>
              <a:t>Minimize loss of information by maximizing relative goodness of fit while penalizing model complexity</a:t>
            </a:r>
            <a:endParaRPr lang="en-US" altLang="en-US"/>
          </a:p>
          <a:p>
            <a:pPr marL="0" indent="0">
              <a:buNone/>
            </a:pPr>
            <a:endParaRPr lang="en-US" altLang="en-US"/>
          </a:p>
          <a:p>
            <a:pPr marL="0" indent="0">
              <a:buNone/>
            </a:pPr>
            <a:r>
              <a:rPr lang="en-US" altLang="en-US"/>
              <a:t>BIC penalizes more heavily, AIC will usually find more heavily parameterized models</a:t>
            </a:r>
            <a:endParaRPr lang="en-US" altLang="en-US"/>
          </a:p>
          <a:p>
            <a:pPr marL="0" indent="0">
              <a:buNone/>
            </a:pPr>
            <a:endParaRPr lang="en-US" altLang="en-US"/>
          </a:p>
          <a:p>
            <a:pPr marL="0" indent="0">
              <a:buNone/>
            </a:pPr>
            <a:r>
              <a:rPr lang="en-US" altLang="en-US"/>
              <a:t>AIC - Is about minimizing </a:t>
            </a:r>
            <a:r>
              <a:rPr lang="en-US" altLang="en-US" i="1"/>
              <a:t>prediction error</a:t>
            </a:r>
            <a:r>
              <a:rPr lang="en-US" altLang="en-US"/>
              <a:t>, </a:t>
            </a:r>
            <a:r>
              <a:rPr lang="en-US" altLang="en-US" i="1"/>
              <a:t>asymptotically converges on the best predictions. Will often select more complex models than the ones that generated the data.</a:t>
            </a:r>
            <a:br>
              <a:rPr lang="en-US" altLang="en-US" i="1"/>
            </a:br>
            <a:endParaRPr lang="en-US" altLang="en-US" i="1"/>
          </a:p>
          <a:p>
            <a:pPr marL="0" indent="0">
              <a:buNone/>
            </a:pPr>
            <a:r>
              <a:rPr lang="en-US" altLang="en-US"/>
              <a:t>BIC - Is about finding the true model. </a:t>
            </a:r>
            <a:r>
              <a:rPr lang="en-US" altLang="en-US" i="1"/>
              <a:t>A</a:t>
            </a:r>
            <a:r>
              <a:rPr lang="en-US" altLang="en-US" i="1"/>
              <a:t>symptotically converges on the true model as data is added.</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79730" y="1327150"/>
            <a:ext cx="8778875" cy="4312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15340" y="354330"/>
            <a:ext cx="7886700" cy="1325563"/>
          </a:xfrm>
        </p:spPr>
        <p:txBody>
          <a:bodyPr>
            <a:normAutofit fontScale="90000"/>
          </a:bodyPr>
          <a:p>
            <a:pPr algn="ctr"/>
            <a:r>
              <a:rPr lang="en-US" altLang="en-US"/>
              <a:t>What is sample size in phylogenetic datasets? </a:t>
            </a:r>
            <a:endParaRPr lang="en-US" altLang="en-US"/>
          </a:p>
        </p:txBody>
      </p:sp>
      <p:pic>
        <p:nvPicPr>
          <p:cNvPr id="3" name="Picture 2"/>
          <p:cNvPicPr>
            <a:picLocks noChangeAspect="1"/>
          </p:cNvPicPr>
          <p:nvPr/>
        </p:nvPicPr>
        <p:blipFill>
          <a:blip r:embed="rId1"/>
          <a:stretch>
            <a:fillRect/>
          </a:stretch>
        </p:blipFill>
        <p:spPr>
          <a:xfrm>
            <a:off x="2563495" y="4749165"/>
            <a:ext cx="4016375" cy="2108835"/>
          </a:xfrm>
          <a:prstGeom prst="rect">
            <a:avLst/>
          </a:prstGeom>
        </p:spPr>
      </p:pic>
      <p:sp>
        <p:nvSpPr>
          <p:cNvPr id="5" name="Title 1"/>
          <p:cNvSpPr>
            <a:spLocks noGrp="1"/>
          </p:cNvSpPr>
          <p:nvPr/>
        </p:nvSpPr>
        <p:spPr>
          <a:xfrm>
            <a:off x="306070" y="2109470"/>
            <a:ext cx="4069080" cy="202565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l"/>
            <a:r>
              <a:rPr lang="en-US" altLang="en-US" sz="3200"/>
              <a:t>Phylogenetic tradition: # of sites/traits/characters</a:t>
            </a:r>
            <a:endParaRPr lang="en-US" altLang="en-US" sz="3200"/>
          </a:p>
        </p:txBody>
      </p:sp>
      <p:sp>
        <p:nvSpPr>
          <p:cNvPr id="6" name="Title 1"/>
          <p:cNvSpPr>
            <a:spLocks noGrp="1"/>
          </p:cNvSpPr>
          <p:nvPr/>
        </p:nvSpPr>
        <p:spPr>
          <a:xfrm>
            <a:off x="5038725" y="2201545"/>
            <a:ext cx="3904615" cy="202565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r"/>
            <a:r>
              <a:rPr lang="en-US" altLang="en-US" sz="3200"/>
              <a:t>Phylogenetic Comparative Methods tradition: </a:t>
            </a:r>
            <a:endParaRPr lang="en-US" altLang="en-US" sz="3200"/>
          </a:p>
          <a:p>
            <a:pPr algn="r"/>
            <a:r>
              <a:rPr lang="en-US" altLang="en-US" sz="3200"/>
              <a:t># of species</a:t>
            </a:r>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tLang="en-US"/>
              <a:t>ML hypothesis testing</a:t>
            </a:r>
            <a:endParaRPr lang="en-US" altLang="en-US"/>
          </a:p>
        </p:txBody>
      </p:sp>
      <p:sp>
        <p:nvSpPr>
          <p:cNvPr id="3" name="Content Placeholder 2"/>
          <p:cNvSpPr>
            <a:spLocks noGrp="1"/>
          </p:cNvSpPr>
          <p:nvPr>
            <p:ph idx="1"/>
          </p:nvPr>
        </p:nvSpPr>
        <p:spPr/>
        <p:txBody>
          <a:bodyPr/>
          <a:p>
            <a:pPr marL="0" indent="0">
              <a:buNone/>
            </a:pPr>
            <a:r>
              <a:rPr lang="en-US" altLang="en-US"/>
              <a:t>Hypothesis: Are archaea monophyletic? </a:t>
            </a:r>
            <a:endParaRPr lang="en-US" altLang="en-US"/>
          </a:p>
          <a:p>
            <a:pPr marL="0" indent="0">
              <a:buNone/>
            </a:pPr>
            <a:r>
              <a:rPr lang="en-US" altLang="en-US"/>
              <a:t>H1: No constraints on topology</a:t>
            </a:r>
            <a:br>
              <a:rPr lang="en-US" altLang="en-US"/>
            </a:br>
            <a:r>
              <a:rPr lang="en-US" altLang="en-US"/>
              <a:t>H2: Constrain archaea to be monophyletic</a:t>
            </a:r>
            <a:br>
              <a:rPr lang="en-US" altLang="en-US"/>
            </a:br>
            <a:br>
              <a:rPr lang="en-US" altLang="en-US"/>
            </a:br>
            <a:r>
              <a:rPr lang="en-US" altLang="en-US"/>
              <a:t>Compare with a model selection (AIC, BIC, hLRT)</a:t>
            </a:r>
            <a:endParaRPr lang="en-US" altLang="en-US"/>
          </a:p>
          <a:p>
            <a:pPr marL="0" indent="0">
              <a:buNone/>
            </a:pPr>
            <a:endParaRPr lang="en-US" altLang="en-US"/>
          </a:p>
          <a:p>
            <a:pPr marL="0" indent="0">
              <a:buNone/>
            </a:pPr>
            <a:r>
              <a:rPr lang="en-US" altLang="en-US"/>
              <a:t>Reward ↑ likelihood, penalize ↑ # of parameters</a:t>
            </a:r>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1905"/>
            <a:ext cx="7886700" cy="1325563"/>
          </a:xfrm>
        </p:spPr>
        <p:txBody>
          <a:bodyPr>
            <a:normAutofit/>
          </a:bodyPr>
          <a:p>
            <a:r>
              <a:rPr lang="en-US" altLang="en-US"/>
              <a:t>Bayesian</a:t>
            </a:r>
            <a:r>
              <a:rPr lang="en-US" altLang="en-US"/>
              <a:t> hypothesis testing</a:t>
            </a:r>
            <a:endParaRPr lang="en-US" altLang="en-US"/>
          </a:p>
        </p:txBody>
      </p:sp>
      <p:sp>
        <p:nvSpPr>
          <p:cNvPr id="3" name="Content Placeholder 2"/>
          <p:cNvSpPr>
            <a:spLocks noGrp="1"/>
          </p:cNvSpPr>
          <p:nvPr>
            <p:ph idx="1"/>
          </p:nvPr>
        </p:nvSpPr>
        <p:spPr>
          <a:xfrm>
            <a:off x="732155" y="1253490"/>
            <a:ext cx="7886700" cy="4351338"/>
          </a:xfrm>
        </p:spPr>
        <p:txBody>
          <a:bodyPr/>
          <a:p>
            <a:pPr marL="0" indent="0">
              <a:buNone/>
            </a:pPr>
            <a:r>
              <a:rPr lang="en-US" altLang="en-US"/>
              <a:t>Often stupidly easy! Just check your posterior distribution. </a:t>
            </a:r>
            <a:endParaRPr lang="en-US" altLang="en-US"/>
          </a:p>
          <a:p>
            <a:pPr marL="0" indent="0">
              <a:buNone/>
            </a:pPr>
            <a:r>
              <a:rPr lang="en-US" altLang="en-US"/>
              <a:t>Posterior probability is the hypothesis test.</a:t>
            </a:r>
            <a:endParaRPr lang="en-US" altLang="en-US"/>
          </a:p>
          <a:p>
            <a:pPr marL="0" indent="0">
              <a:buNone/>
            </a:pPr>
            <a:endParaRPr lang="en-US" altLang="en-US"/>
          </a:p>
        </p:txBody>
      </p:sp>
      <p:pic>
        <p:nvPicPr>
          <p:cNvPr id="4" name="Picture 3"/>
          <p:cNvPicPr>
            <a:picLocks noChangeAspect="1"/>
          </p:cNvPicPr>
          <p:nvPr/>
        </p:nvPicPr>
        <p:blipFill>
          <a:blip r:embed="rId1"/>
          <a:stretch>
            <a:fillRect/>
          </a:stretch>
        </p:blipFill>
        <p:spPr>
          <a:xfrm>
            <a:off x="3351530" y="3176905"/>
            <a:ext cx="5397500" cy="3486150"/>
          </a:xfrm>
          <a:prstGeom prst="rect">
            <a:avLst/>
          </a:prstGeom>
        </p:spPr>
      </p:pic>
      <p:pic>
        <p:nvPicPr>
          <p:cNvPr id="5" name="Picture 4"/>
          <p:cNvPicPr>
            <a:picLocks noChangeAspect="1"/>
          </p:cNvPicPr>
          <p:nvPr/>
        </p:nvPicPr>
        <p:blipFill>
          <a:blip r:embed="rId2"/>
          <a:stretch>
            <a:fillRect/>
          </a:stretch>
        </p:blipFill>
        <p:spPr>
          <a:xfrm>
            <a:off x="264160" y="3367405"/>
            <a:ext cx="4349750" cy="3295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916170" y="716280"/>
            <a:ext cx="3696970" cy="5968365"/>
          </a:xfrm>
          <a:prstGeom prst="rect">
            <a:avLst/>
          </a:prstGeom>
        </p:spPr>
      </p:pic>
      <p:sp>
        <p:nvSpPr>
          <p:cNvPr id="6" name="Text Box 5"/>
          <p:cNvSpPr txBox="1"/>
          <p:nvPr/>
        </p:nvSpPr>
        <p:spPr>
          <a:xfrm>
            <a:off x="6143625" y="6498590"/>
            <a:ext cx="2846070" cy="368300"/>
          </a:xfrm>
          <a:prstGeom prst="rect">
            <a:avLst/>
          </a:prstGeom>
          <a:noFill/>
        </p:spPr>
        <p:txBody>
          <a:bodyPr wrap="square" rtlCol="0">
            <a:spAutoFit/>
          </a:bodyPr>
          <a:p>
            <a:r>
              <a:rPr lang="en-US" altLang="en-US"/>
              <a:t>Holder &amp; Lewis 2003</a:t>
            </a:r>
            <a:endParaRPr lang="en-US" altLang="en-US"/>
          </a:p>
        </p:txBody>
      </p:sp>
      <p:sp>
        <p:nvSpPr>
          <p:cNvPr id="5" name="Title 4"/>
          <p:cNvSpPr/>
          <p:nvPr>
            <p:ph type="title"/>
          </p:nvPr>
        </p:nvSpPr>
        <p:spPr>
          <a:xfrm>
            <a:off x="447040" y="125095"/>
            <a:ext cx="7886700" cy="1325563"/>
          </a:xfrm>
        </p:spPr>
        <p:txBody>
          <a:bodyPr/>
          <a:p>
            <a:r>
              <a:rPr lang="en-US" altLang="en-US" sz="3200"/>
              <a:t>Marginal vs. joint estimation</a:t>
            </a:r>
            <a:endParaRPr lang="en-US" altLang="en-US" sz="3200"/>
          </a:p>
        </p:txBody>
      </p:sp>
      <p:sp>
        <p:nvSpPr>
          <p:cNvPr id="7" name="Content Placeholder 6"/>
          <p:cNvSpPr/>
          <p:nvPr>
            <p:ph idx="1"/>
          </p:nvPr>
        </p:nvSpPr>
        <p:spPr>
          <a:xfrm>
            <a:off x="596265" y="1404620"/>
            <a:ext cx="5073650" cy="4351655"/>
          </a:xfrm>
        </p:spPr>
        <p:txBody>
          <a:bodyPr>
            <a:normAutofit fontScale="90000" lnSpcReduction="20000"/>
          </a:bodyPr>
          <a:p>
            <a:pPr marL="0" indent="0">
              <a:buNone/>
            </a:pPr>
            <a:r>
              <a:rPr lang="en-US" altLang="en-US"/>
              <a:t>Example: Ancestral state reconstruction</a:t>
            </a:r>
            <a:endParaRPr lang="en-US" altLang="en-US"/>
          </a:p>
          <a:p>
            <a:pPr marL="0" indent="0">
              <a:buNone/>
            </a:pPr>
            <a:endParaRPr lang="en-US" altLang="en-US"/>
          </a:p>
          <a:p>
            <a:pPr marL="0" indent="0">
              <a:buNone/>
            </a:pPr>
            <a:r>
              <a:rPr lang="en-US" altLang="en-US"/>
              <a:t>Joint reconstruction: Set of internal nodes that together have the single highest likelihood. </a:t>
            </a:r>
            <a:endParaRPr lang="en-US" altLang="en-US"/>
          </a:p>
          <a:p>
            <a:pPr marL="0" indent="0">
              <a:buNone/>
            </a:pPr>
            <a:endParaRPr lang="en-US" altLang="en-US"/>
          </a:p>
          <a:p>
            <a:pPr marL="0" indent="0">
              <a:buNone/>
            </a:pPr>
            <a:r>
              <a:rPr lang="en-US" altLang="en-US"/>
              <a:t>Marginal reconstruction: For a focal node, </a:t>
            </a:r>
            <a:r>
              <a:rPr lang="en-US" altLang="en-US" i="1"/>
              <a:t>marginalize </a:t>
            </a:r>
            <a:r>
              <a:rPr lang="en-US" altLang="en-US"/>
              <a:t>over all possible reconstructions and find the mostly likely state of each node individually. </a:t>
            </a:r>
            <a:endParaRPr lang="en-US" altLang="en-US"/>
          </a:p>
          <a:p>
            <a:pPr marL="0" indent="0">
              <a:buNone/>
            </a:pPr>
            <a:r>
              <a:rPr lang="en-US" altLang="en-US"/>
              <a:t>	-&gt; </a:t>
            </a:r>
            <a:r>
              <a:rPr lang="en-US" altLang="en-US" i="1"/>
              <a:t>Nuisance parameters</a:t>
            </a:r>
            <a:endParaRPr lang="en-US" altLang="en-US"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What if you get it wrong?</a:t>
            </a:r>
            <a:endParaRPr lang="en-US" altLang="en-US"/>
          </a:p>
        </p:txBody>
      </p:sp>
      <p:pic>
        <p:nvPicPr>
          <p:cNvPr id="4" name="Content Placeholder 3"/>
          <p:cNvPicPr>
            <a:picLocks noChangeAspect="1"/>
          </p:cNvPicPr>
          <p:nvPr>
            <p:ph idx="1"/>
          </p:nvPr>
        </p:nvPicPr>
        <p:blipFill>
          <a:blip r:embed="rId1"/>
          <a:stretch>
            <a:fillRect/>
          </a:stretch>
        </p:blipFill>
        <p:spPr>
          <a:xfrm>
            <a:off x="1012190" y="1565275"/>
            <a:ext cx="7503160" cy="5085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r>
              <a:rPr lang="en-US" altLang="en-US"/>
              <a:t>Frequentist model selection: Which model has the </a:t>
            </a:r>
            <a:r>
              <a:rPr lang="en-US" altLang="en-US" i="1"/>
              <a:t>highest likelihood</a:t>
            </a:r>
            <a:r>
              <a:rPr lang="en-US" altLang="en-US"/>
              <a:t> for one possible scenario that the model allows</a:t>
            </a:r>
            <a:r>
              <a:rPr lang="en-US" altLang="en-US"/>
              <a:t>.</a:t>
            </a:r>
            <a:endParaRPr lang="en-US" altLang="en-US"/>
          </a:p>
          <a:p>
            <a:pPr marL="0" indent="0">
              <a:buNone/>
            </a:pPr>
            <a:endParaRPr lang="en-US" altLang="en-US"/>
          </a:p>
          <a:p>
            <a:pPr marL="0" indent="0">
              <a:buNone/>
            </a:pPr>
            <a:r>
              <a:rPr lang="en-US" altLang="en-US">
                <a:sym typeface="+mn-ea"/>
              </a:rPr>
              <a:t>Bayesian model selection: Which model has the highest </a:t>
            </a:r>
            <a:r>
              <a:rPr lang="en-US" altLang="en-US" i="1">
                <a:sym typeface="+mn-ea"/>
              </a:rPr>
              <a:t>marginal likelihood</a:t>
            </a:r>
            <a:r>
              <a:rPr lang="en-US" altLang="en-US">
                <a:sym typeface="+mn-ea"/>
              </a:rPr>
              <a:t> over all possible worlds the model allows </a:t>
            </a:r>
            <a:r>
              <a:rPr lang="en-US" altLang="en-US">
                <a:sym typeface="+mn-ea"/>
              </a:rPr>
              <a:t>-&gt; prior sensitive because prior determines what worlds are allowed!</a:t>
            </a:r>
            <a:endParaRPr lang="en-US"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Title 1"/>
          <p:cNvSpPr>
            <a:spLocks noGrp="1"/>
          </p:cNvSpPr>
          <p:nvPr>
            <p:ph type="title"/>
          </p:nvPr>
        </p:nvSpPr>
        <p:spPr/>
        <p:txBody>
          <a:bodyPr lIns="91440" tIns="45720" rIns="91440" bIns="45720" anchor="ctr" anchorCtr="0"/>
          <a:p>
            <a:pPr defTabSz="914400">
              <a:buNone/>
            </a:pPr>
            <a:r>
              <a:rPr lang="en-US" altLang="zh-CN" kern="1200">
                <a:latin typeface="Aharoni" pitchFamily="2" charset="-79"/>
                <a:ea typeface="+mj-ea"/>
                <a:cs typeface="Ubuntu" panose="020B0504030602030204" charset="0"/>
              </a:rPr>
              <a:t>ML</a:t>
            </a:r>
            <a:r>
              <a:rPr lang="zh-CN" altLang="en-US" kern="1200">
                <a:latin typeface="Aharoni" pitchFamily="2" charset="-79"/>
                <a:ea typeface="+mj-ea"/>
                <a:cs typeface="Ubuntu" panose="020B0504030602030204" charset="0"/>
              </a:rPr>
              <a:t> Model Selection</a:t>
            </a:r>
            <a:endParaRPr lang="zh-CN" altLang="en-US" kern="1200">
              <a:latin typeface="Aharoni" pitchFamily="2" charset="-79"/>
              <a:ea typeface="Ubuntu" panose="020B0504030602030204" charset="0"/>
              <a:cs typeface="Aharoni" pitchFamily="2" charset="-79"/>
            </a:endParaRPr>
          </a:p>
        </p:txBody>
      </p:sp>
      <p:sp>
        <p:nvSpPr>
          <p:cNvPr id="86018" name="Content Placeholder 2"/>
          <p:cNvSpPr>
            <a:spLocks noGrp="1"/>
          </p:cNvSpPr>
          <p:nvPr>
            <p:ph idx="1"/>
          </p:nvPr>
        </p:nvSpPr>
        <p:spPr/>
        <p:txBody>
          <a:bodyPr lIns="91440" tIns="45720" rIns="91440" bIns="45720" anchor="t" anchorCtr="0"/>
          <a:p>
            <a:pPr marL="0" indent="0" defTabSz="914400">
              <a:lnSpc>
                <a:spcPct val="80000"/>
              </a:lnSpc>
              <a:buFont typeface="Arial" panose="020B0604020202020204" pitchFamily="34" charset="0"/>
              <a:buNone/>
            </a:pPr>
            <a:r>
              <a:rPr lang="zh-CN" altLang="en-US" kern="1200">
                <a:latin typeface="Ubuntu" panose="020B0504030602030204" charset="0"/>
                <a:ea typeface="Ubuntu" panose="020B0504030602030204" charset="0"/>
                <a:cs typeface="+mn-cs"/>
                <a:sym typeface="Arial" panose="020B0604020202020204" pitchFamily="34" charset="0"/>
              </a:rPr>
              <a:t>A job needs done, and I want to know what tools are needed to do it as efficiently as possible</a:t>
            </a: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kern="1200">
                <a:solidFill>
                  <a:srgbClr val="E46A6B"/>
                </a:solidFill>
                <a:latin typeface="Ubuntu" panose="020B0504030602030204" charset="0"/>
                <a:ea typeface="Ubuntu" panose="020B0504030602030204" charset="0"/>
                <a:cs typeface="+mn-cs"/>
              </a:rPr>
              <a:t>Model 1: I give </a:t>
            </a:r>
            <a:r>
              <a:rPr lang="en-US" altLang="zh-CN" kern="1200">
                <a:solidFill>
                  <a:srgbClr val="E46A6B"/>
                </a:solidFill>
                <a:latin typeface="Ubuntu" panose="020B0504030602030204" charset="0"/>
                <a:ea typeface="Ubuntu" panose="020B0504030602030204" charset="0"/>
                <a:cs typeface="+mn-cs"/>
              </a:rPr>
              <a:t>Joel</a:t>
            </a:r>
            <a:r>
              <a:rPr lang="zh-CN" altLang="en-US" kern="1200">
                <a:solidFill>
                  <a:srgbClr val="E46A6B"/>
                </a:solidFill>
                <a:latin typeface="Ubuntu" panose="020B0504030602030204" charset="0"/>
                <a:ea typeface="Ubuntu" panose="020B0504030602030204" charset="0"/>
                <a:cs typeface="+mn-cs"/>
              </a:rPr>
              <a:t> a hammer</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kern="1200">
                <a:solidFill>
                  <a:srgbClr val="E46A6B"/>
                </a:solidFill>
                <a:latin typeface="Ubuntu" panose="020B0504030602030204" charset="0"/>
                <a:ea typeface="Ubuntu" panose="020B0504030602030204" charset="0"/>
                <a:cs typeface="+mn-cs"/>
              </a:rPr>
              <a:t>Model 2: I give </a:t>
            </a:r>
            <a:r>
              <a:rPr lang="en-US" altLang="zh-CN" kern="1200">
                <a:solidFill>
                  <a:srgbClr val="E46A6B"/>
                </a:solidFill>
                <a:latin typeface="Ubuntu" panose="020B0504030602030204" charset="0"/>
                <a:ea typeface="Ubuntu" panose="020B0504030602030204" charset="0"/>
                <a:cs typeface="+mn-cs"/>
              </a:rPr>
              <a:t>Frank</a:t>
            </a:r>
            <a:r>
              <a:rPr lang="zh-CN" altLang="en-US" kern="1200">
                <a:solidFill>
                  <a:srgbClr val="E46A6B"/>
                </a:solidFill>
                <a:latin typeface="Ubuntu" panose="020B0504030602030204" charset="0"/>
                <a:ea typeface="Ubuntu" panose="020B0504030602030204" charset="0"/>
                <a:cs typeface="+mn-cs"/>
              </a:rPr>
              <a:t> a screwdriver</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kern="1200">
                <a:solidFill>
                  <a:srgbClr val="E46A6B"/>
                </a:solidFill>
                <a:latin typeface="Ubuntu" panose="020B0504030602030204" charset="0"/>
                <a:ea typeface="Ubuntu" panose="020B0504030602030204" charset="0"/>
                <a:cs typeface="+mn-cs"/>
              </a:rPr>
              <a:t>Model 3: I give </a:t>
            </a:r>
            <a:r>
              <a:rPr lang="en-US" altLang="zh-CN" kern="1200">
                <a:solidFill>
                  <a:srgbClr val="E46A6B"/>
                </a:solidFill>
                <a:latin typeface="Ubuntu" panose="020B0504030602030204" charset="0"/>
                <a:ea typeface="Ubuntu" panose="020B0504030602030204" charset="0"/>
                <a:cs typeface="+mn-cs"/>
              </a:rPr>
              <a:t>Ignacio</a:t>
            </a:r>
            <a:r>
              <a:rPr lang="zh-CN" altLang="en-US" kern="1200">
                <a:solidFill>
                  <a:srgbClr val="E46A6B"/>
                </a:solidFill>
                <a:latin typeface="Ubuntu" panose="020B0504030602030204" charset="0"/>
                <a:ea typeface="Ubuntu" panose="020B0504030602030204" charset="0"/>
                <a:cs typeface="+mn-cs"/>
              </a:rPr>
              <a:t> an entire toolshed</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kern="1200">
                <a:latin typeface="Ubuntu" panose="020B0504030602030204" charset="0"/>
                <a:ea typeface="Ubuntu" panose="020B0504030602030204" charset="0"/>
                <a:cs typeface="+mn-cs"/>
              </a:rPr>
              <a:t>Who will find a better tool for the job?</a:t>
            </a:r>
            <a:endParaRPr lang="zh-CN" altLang="en-US" kern="1200">
              <a:latin typeface="Ubuntu" panose="020B0504030602030204" charset="0"/>
              <a:ea typeface="Ubuntu" panose="020B0504030602030204" charset="0"/>
              <a:cs typeface="+mn-cs"/>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Title 1"/>
          <p:cNvSpPr>
            <a:spLocks noGrp="1"/>
          </p:cNvSpPr>
          <p:nvPr>
            <p:ph type="title"/>
          </p:nvPr>
        </p:nvSpPr>
        <p:spPr/>
        <p:txBody>
          <a:bodyPr lIns="91440" tIns="45720" rIns="91440" bIns="45720" anchor="ctr" anchorCtr="0"/>
          <a:p>
            <a:pPr defTabSz="914400">
              <a:buNone/>
            </a:pPr>
            <a:r>
              <a:rPr lang="zh-CN" altLang="en-US" kern="1200">
                <a:latin typeface="Aharoni" pitchFamily="2" charset="-79"/>
                <a:ea typeface="+mj-ea"/>
                <a:cs typeface="Ubuntu" panose="020B0504030602030204" charset="0"/>
              </a:rPr>
              <a:t>Bayesian Model Selection</a:t>
            </a:r>
            <a:endParaRPr lang="zh-CN" altLang="en-US" kern="1200">
              <a:latin typeface="Aharoni" pitchFamily="2" charset="-79"/>
              <a:ea typeface="Ubuntu" panose="020B0504030602030204" charset="0"/>
              <a:cs typeface="Aharoni" pitchFamily="2" charset="-79"/>
            </a:endParaRPr>
          </a:p>
        </p:txBody>
      </p:sp>
      <p:sp>
        <p:nvSpPr>
          <p:cNvPr id="87042" name="Content Placeholder 2"/>
          <p:cNvSpPr>
            <a:spLocks noGrp="1"/>
          </p:cNvSpPr>
          <p:nvPr>
            <p:ph idx="1"/>
          </p:nvPr>
        </p:nvSpPr>
        <p:spPr/>
        <p:txBody>
          <a:bodyPr lIns="91440" tIns="45720" rIns="91440" bIns="45720" anchor="t" anchorCtr="0"/>
          <a:p>
            <a:pPr marL="0" indent="0" defTabSz="914400">
              <a:lnSpc>
                <a:spcPct val="80000"/>
              </a:lnSpc>
              <a:buFont typeface="Arial" panose="020B0604020202020204" pitchFamily="34" charset="0"/>
              <a:buNone/>
            </a:pPr>
            <a:r>
              <a:rPr lang="zh-CN" altLang="en-US" kern="1200">
                <a:latin typeface="Ubuntu" panose="020B0504030602030204" charset="0"/>
                <a:ea typeface="Ubuntu" panose="020B0504030602030204" charset="0"/>
                <a:cs typeface="+mn-cs"/>
              </a:rPr>
              <a:t>A job needs done, and I want to know what tools are needed to do it as efficiently as possible</a:t>
            </a: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a:solidFill>
                  <a:srgbClr val="E46A6B"/>
                </a:solidFill>
                <a:latin typeface="Ubuntu" panose="020B0504030602030204" charset="0"/>
                <a:ea typeface="Ubuntu" panose="020B0504030602030204" charset="0"/>
                <a:cs typeface="+mn-cs"/>
                <a:sym typeface="+mn-ea"/>
              </a:rPr>
              <a:t>Model 1: I give </a:t>
            </a:r>
            <a:r>
              <a:rPr lang="en-US" altLang="zh-CN">
                <a:solidFill>
                  <a:srgbClr val="E46A6B"/>
                </a:solidFill>
                <a:latin typeface="Ubuntu" panose="020B0504030602030204" charset="0"/>
                <a:ea typeface="Ubuntu" panose="020B0504030602030204" charset="0"/>
                <a:cs typeface="+mn-cs"/>
                <a:sym typeface="+mn-ea"/>
              </a:rPr>
              <a:t>Joel</a:t>
            </a:r>
            <a:r>
              <a:rPr lang="zh-CN" altLang="en-US">
                <a:solidFill>
                  <a:srgbClr val="E46A6B"/>
                </a:solidFill>
                <a:latin typeface="Ubuntu" panose="020B0504030602030204" charset="0"/>
                <a:ea typeface="Ubuntu" panose="020B0504030602030204" charset="0"/>
                <a:cs typeface="+mn-cs"/>
                <a:sym typeface="+mn-ea"/>
              </a:rPr>
              <a:t> a hammer</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a:solidFill>
                  <a:srgbClr val="E46A6B"/>
                </a:solidFill>
                <a:latin typeface="Ubuntu" panose="020B0504030602030204" charset="0"/>
                <a:ea typeface="Ubuntu" panose="020B0504030602030204" charset="0"/>
                <a:cs typeface="+mn-cs"/>
                <a:sym typeface="+mn-ea"/>
              </a:rPr>
              <a:t>Model 2: I give </a:t>
            </a:r>
            <a:r>
              <a:rPr lang="en-US" altLang="zh-CN">
                <a:solidFill>
                  <a:srgbClr val="E46A6B"/>
                </a:solidFill>
                <a:latin typeface="Ubuntu" panose="020B0504030602030204" charset="0"/>
                <a:ea typeface="Ubuntu" panose="020B0504030602030204" charset="0"/>
                <a:cs typeface="+mn-cs"/>
                <a:sym typeface="+mn-ea"/>
              </a:rPr>
              <a:t>Frank</a:t>
            </a:r>
            <a:r>
              <a:rPr lang="zh-CN" altLang="en-US">
                <a:solidFill>
                  <a:srgbClr val="E46A6B"/>
                </a:solidFill>
                <a:latin typeface="Ubuntu" panose="020B0504030602030204" charset="0"/>
                <a:ea typeface="Ubuntu" panose="020B0504030602030204" charset="0"/>
                <a:cs typeface="+mn-cs"/>
                <a:sym typeface="+mn-ea"/>
              </a:rPr>
              <a:t> a screwdriver</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a:solidFill>
                  <a:srgbClr val="E46A6B"/>
                </a:solidFill>
                <a:latin typeface="Ubuntu" panose="020B0504030602030204" charset="0"/>
                <a:ea typeface="Ubuntu" panose="020B0504030602030204" charset="0"/>
                <a:cs typeface="+mn-cs"/>
                <a:sym typeface="+mn-ea"/>
              </a:rPr>
              <a:t>Model 3: I give </a:t>
            </a:r>
            <a:r>
              <a:rPr lang="en-US" altLang="zh-CN">
                <a:solidFill>
                  <a:srgbClr val="E46A6B"/>
                </a:solidFill>
                <a:latin typeface="Ubuntu" panose="020B0504030602030204" charset="0"/>
                <a:ea typeface="Ubuntu" panose="020B0504030602030204" charset="0"/>
                <a:cs typeface="+mn-cs"/>
                <a:sym typeface="+mn-ea"/>
              </a:rPr>
              <a:t>Ignacio</a:t>
            </a:r>
            <a:r>
              <a:rPr lang="zh-CN" altLang="en-US">
                <a:solidFill>
                  <a:srgbClr val="E46A6B"/>
                </a:solidFill>
                <a:latin typeface="Ubuntu" panose="020B0504030602030204" charset="0"/>
                <a:ea typeface="Ubuntu" panose="020B0504030602030204" charset="0"/>
                <a:cs typeface="+mn-cs"/>
                <a:sym typeface="+mn-ea"/>
              </a:rPr>
              <a:t> an entire toolshed</a:t>
            </a:r>
            <a:endParaRPr lang="zh-CN" altLang="en-US" kern="1200">
              <a:solidFill>
                <a:srgbClr val="E46A6B"/>
              </a:solidFill>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endParaRPr lang="zh-CN" altLang="en-US" kern="1200">
              <a:latin typeface="Ubuntu" panose="020B0504030602030204" charset="0"/>
              <a:ea typeface="Ubuntu" panose="020B0504030602030204" charset="0"/>
              <a:cs typeface="+mn-cs"/>
            </a:endParaRPr>
          </a:p>
          <a:p>
            <a:pPr marL="0" indent="0" defTabSz="914400">
              <a:lnSpc>
                <a:spcPct val="80000"/>
              </a:lnSpc>
              <a:buFont typeface="Arial" panose="020B0604020202020204" pitchFamily="34" charset="0"/>
              <a:buNone/>
            </a:pPr>
            <a:r>
              <a:rPr lang="zh-CN" altLang="en-US" kern="1200">
                <a:latin typeface="Ubuntu" panose="020B0504030602030204" charset="0"/>
                <a:ea typeface="Ubuntu" panose="020B0504030602030204" charset="0"/>
                <a:cs typeface="+mn-cs"/>
              </a:rPr>
              <a:t>Who will finish the job first?</a:t>
            </a:r>
            <a:endParaRPr lang="zh-CN" altLang="en-US" kern="1200">
              <a:latin typeface="Ubuntu" panose="020B0504030602030204" charset="0"/>
              <a:ea typeface="Ubuntu" panose="020B0504030602030204" charset="0"/>
              <a:cs typeface="+mn-cs"/>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Analogy explained</a:t>
            </a:r>
            <a:endParaRPr lang="en-US"/>
          </a:p>
        </p:txBody>
      </p:sp>
      <p:sp>
        <p:nvSpPr>
          <p:cNvPr id="3" name="Content Placeholder 2"/>
          <p:cNvSpPr>
            <a:spLocks noGrp="1"/>
          </p:cNvSpPr>
          <p:nvPr>
            <p:ph idx="1"/>
          </p:nvPr>
        </p:nvSpPr>
        <p:spPr>
          <a:xfrm>
            <a:off x="628650" y="1825625"/>
            <a:ext cx="7886700" cy="4796790"/>
          </a:xfrm>
        </p:spPr>
        <p:txBody>
          <a:bodyPr>
            <a:normAutofit lnSpcReduction="20000"/>
          </a:bodyPr>
          <a:p>
            <a:pPr marL="0" indent="0">
              <a:buNone/>
            </a:pPr>
            <a:r>
              <a:rPr lang="en-US"/>
              <a:t>Tool options = Prior</a:t>
            </a:r>
            <a:endParaRPr lang="en-US"/>
          </a:p>
          <a:p>
            <a:pPr marL="0" indent="0">
              <a:buNone/>
            </a:pPr>
            <a:r>
              <a:rPr lang="en-US"/>
              <a:t>Time = Marginal probability (coming from likelihood + prior marginalized over your tool options)</a:t>
            </a:r>
            <a:endParaRPr lang="en-US"/>
          </a:p>
          <a:p>
            <a:pPr marL="0" indent="0">
              <a:buNone/>
            </a:pPr>
            <a:endParaRPr lang="en-US"/>
          </a:p>
          <a:p>
            <a:pPr marL="0" indent="0">
              <a:buNone/>
            </a:pPr>
            <a:r>
              <a:rPr lang="en-US"/>
              <a:t>Simply asking what’s the best tool, obviously the more general model will win. But a Bayesian “penalizes” you for not knowing what would work beforehand. If a hammer or a screwdriver does the job decently over it’s narrow prior space, while most every tool in the toolshed does poorly, it will “reward” that model for coming in with apparent knowledge about what would work decently. </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175" y="2766060"/>
            <a:ext cx="7886700" cy="1325563"/>
          </a:xfrm>
        </p:spPr>
        <p:txBody>
          <a:bodyPr>
            <a:noAutofit/>
          </a:bodyPr>
          <a:p>
            <a:r>
              <a:rPr lang="en-US" altLang="en-US" sz="2800"/>
              <a:t>Because the questions are different, we aren't as concerned about overfitting in Bayesian models, because we are marginalizing over parameters, rather than searching them for the best possible combination. </a:t>
            </a:r>
            <a:endParaRPr lang="en-US" altLang="en-US"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Reversible-Jump MCMC</a:t>
            </a:r>
            <a:endParaRPr lang="en-US" altLang="en-US"/>
          </a:p>
        </p:txBody>
      </p:sp>
      <p:pic>
        <p:nvPicPr>
          <p:cNvPr id="4" name="Content Placeholder 3"/>
          <p:cNvPicPr>
            <a:picLocks noChangeAspect="1"/>
          </p:cNvPicPr>
          <p:nvPr>
            <p:ph idx="1"/>
          </p:nvPr>
        </p:nvPicPr>
        <p:blipFill>
          <a:blip r:embed="rId1"/>
          <a:stretch>
            <a:fillRect/>
          </a:stretch>
        </p:blipFill>
        <p:spPr>
          <a:xfrm>
            <a:off x="1009650" y="2016125"/>
            <a:ext cx="7124065" cy="39693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RJMCMC and other mixture models</a:t>
            </a:r>
            <a:endParaRPr lang="en-US"/>
          </a:p>
        </p:txBody>
      </p:sp>
      <p:sp>
        <p:nvSpPr>
          <p:cNvPr id="3" name="Content Placeholder 2"/>
          <p:cNvSpPr>
            <a:spLocks noGrp="1"/>
          </p:cNvSpPr>
          <p:nvPr>
            <p:ph idx="1"/>
          </p:nvPr>
        </p:nvSpPr>
        <p:spPr/>
        <p:txBody>
          <a:bodyPr/>
          <a:p>
            <a:pPr marL="0" indent="0">
              <a:buNone/>
            </a:pPr>
            <a:r>
              <a:rPr lang="en-US"/>
              <a:t>The models themselves (e.g. JC69 vs HKY85) become the “states” (in the cowboy hat example) we move between. </a:t>
            </a:r>
            <a:endParaRPr lang="en-US"/>
          </a:p>
          <a:p>
            <a:pPr marL="0" indent="0">
              <a:buNone/>
            </a:pPr>
            <a:endParaRPr lang="en-US"/>
          </a:p>
          <a:p>
            <a:pPr marL="0" indent="0">
              <a:buNone/>
            </a:pPr>
            <a:r>
              <a:rPr lang="en-US"/>
              <a:t>Propose moving from a JC69 -&gt; HKY85 -&gt; F81 -&gt; HKY85 etc. etc. etc. </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63930" y="168910"/>
            <a:ext cx="7031355" cy="6706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2231390"/>
            <a:ext cx="7886700" cy="1325563"/>
          </a:xfrm>
        </p:spPr>
        <p:txBody>
          <a:bodyPr/>
          <a:p>
            <a:pPr algn="ctr"/>
            <a:r>
              <a:rPr lang="en-US" altLang="en-US"/>
              <a:t>Model Adequacy</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3865" y="215265"/>
            <a:ext cx="8406130" cy="1325880"/>
          </a:xfrm>
        </p:spPr>
        <p:txBody>
          <a:bodyPr>
            <a:normAutofit fontScale="90000"/>
          </a:bodyPr>
          <a:p>
            <a:r>
              <a:rPr lang="en-US" altLang="en-US"/>
              <a:t>Relative vs. absolute goodness of fit</a:t>
            </a:r>
            <a:endParaRPr lang="en-US" altLang="en-US"/>
          </a:p>
        </p:txBody>
      </p:sp>
      <p:sp>
        <p:nvSpPr>
          <p:cNvPr id="4" name="Content Placeholder 3"/>
          <p:cNvSpPr>
            <a:spLocks noGrp="1"/>
          </p:cNvSpPr>
          <p:nvPr>
            <p:ph idx="1"/>
          </p:nvPr>
        </p:nvSpPr>
        <p:spPr>
          <a:xfrm>
            <a:off x="401320" y="1807845"/>
            <a:ext cx="8328660" cy="4351655"/>
          </a:xfrm>
        </p:spPr>
        <p:txBody>
          <a:bodyPr>
            <a:normAutofit lnSpcReduction="10000"/>
          </a:bodyPr>
          <a:p>
            <a:pPr marL="0" indent="0">
              <a:buNone/>
            </a:pPr>
            <a:r>
              <a:rPr lang="en-US" altLang="en-US"/>
              <a:t>Best model may still be bad!</a:t>
            </a:r>
            <a:endParaRPr lang="en-US" altLang="en-US"/>
          </a:p>
          <a:p>
            <a:pPr marL="0" indent="0">
              <a:buNone/>
            </a:pPr>
            <a:endParaRPr lang="en-US" altLang="en-US"/>
          </a:p>
          <a:p>
            <a:pPr marL="0" indent="0">
              <a:buNone/>
            </a:pPr>
            <a:r>
              <a:rPr lang="en-US" altLang="en-US"/>
              <a:t>We want a model that </a:t>
            </a:r>
            <a:r>
              <a:rPr lang="en-US" altLang="en-US" i="1"/>
              <a:t>adequately describes the data generating process</a:t>
            </a:r>
            <a:r>
              <a:rPr lang="en-US" altLang="en-US"/>
              <a:t>. </a:t>
            </a:r>
            <a:endParaRPr lang="en-US" altLang="en-US"/>
          </a:p>
          <a:p>
            <a:pPr marL="0" indent="0">
              <a:buNone/>
            </a:pPr>
            <a:endParaRPr lang="en-US" altLang="en-US"/>
          </a:p>
          <a:p>
            <a:pPr marL="0" indent="0">
              <a:buNone/>
            </a:pPr>
            <a:r>
              <a:rPr lang="en-US" altLang="en-US"/>
              <a:t>Frequentist solution: Parametric bootstrap</a:t>
            </a:r>
            <a:endParaRPr lang="en-US" altLang="en-US"/>
          </a:p>
          <a:p>
            <a:pPr marL="0" indent="0">
              <a:buNone/>
            </a:pPr>
            <a:endParaRPr lang="en-US" altLang="en-US"/>
          </a:p>
          <a:p>
            <a:pPr marL="0" indent="0">
              <a:buNone/>
            </a:pPr>
            <a:r>
              <a:rPr lang="en-US" altLang="en-US">
                <a:sym typeface="+mn-ea"/>
              </a:rPr>
              <a:t>Bayesian solution: Posterior predictive simulation</a:t>
            </a:r>
            <a:endParaRPr lang="en-US" altLang="en-US"/>
          </a:p>
          <a:p>
            <a:pPr marL="0" indent="0">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5"/>
          <p:cNvSpPr/>
          <p:nvPr/>
        </p:nvSpPr>
        <p:spPr>
          <a:xfrm>
            <a:off x="310515" y="323215"/>
            <a:ext cx="5088890" cy="2245360"/>
          </a:xfrm>
          <a:prstGeom prst="rect">
            <a:avLst/>
          </a:prstGeom>
        </p:spPr>
        <p:txBody>
          <a:bodyPr wrap="square">
            <a:spAutoFit/>
          </a:bodyPr>
          <a:p>
            <a:r>
              <a:rPr lang="en-US" sz="2800" dirty="0">
                <a:latin typeface="Courier New" panose="02070309020205020404" charset="0"/>
                <a:cs typeface="Courier New" panose="02070309020205020404" charset="0"/>
              </a:rPr>
              <a:t>1   ACCGAAT--ATTAGGCTC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2   AC---A</a:t>
            </a:r>
            <a:r>
              <a:rPr lang="en-US" altLang="en-US" sz="2800" dirty="0">
                <a:latin typeface="Courier New" panose="02070309020205020404" charset="0"/>
                <a:cs typeface="Courier New" panose="02070309020205020404" charset="0"/>
              </a:rPr>
              <a:t>T</a:t>
            </a:r>
            <a:r>
              <a:rPr lang="en-US" sz="2800" dirty="0">
                <a:latin typeface="Courier New" panose="02070309020205020404" charset="0"/>
                <a:cs typeface="Courier New" panose="02070309020205020404" charset="0"/>
              </a:rPr>
              <a:t>--AGTGGGATC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3   AA---AGGCATTAGGATC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4   GA---AGGCATTAGCATC</a:t>
            </a:r>
            <a:endParaRPr lang="en-US" sz="2800" dirty="0">
              <a:latin typeface="Courier New" panose="02070309020205020404" charset="0"/>
              <a:cs typeface="Courier New" panose="02070309020205020404" charset="0"/>
            </a:endParaRPr>
          </a:p>
          <a:p>
            <a:r>
              <a:rPr lang="en-US" sz="2800" dirty="0">
                <a:latin typeface="Courier New" panose="02070309020205020404" charset="0"/>
                <a:cs typeface="Courier New" panose="02070309020205020404" charset="0"/>
              </a:rPr>
              <a:t>5   </a:t>
            </a:r>
            <a:r>
              <a:rPr lang="en-US" altLang="en-US" sz="2800" dirty="0">
                <a:latin typeface="Courier New" panose="02070309020205020404" charset="0"/>
                <a:cs typeface="Courier New" panose="02070309020205020404" charset="0"/>
              </a:rPr>
              <a:t>C</a:t>
            </a:r>
            <a:r>
              <a:rPr lang="en-US" sz="2800" dirty="0">
                <a:latin typeface="Courier New" panose="02070309020205020404" charset="0"/>
                <a:cs typeface="Courier New" panose="02070309020205020404" charset="0"/>
              </a:rPr>
              <a:t>ACGAAGGCATTGGGCTC</a:t>
            </a:r>
            <a:endParaRPr lang="en-US" sz="2800" dirty="0">
              <a:latin typeface="Courier New" panose="02070309020205020404" charset="0"/>
              <a:cs typeface="Courier New" panose="02070309020205020404" charset="0"/>
            </a:endParaRPr>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9289" y="3615377"/>
            <a:ext cx="5753100" cy="1587500"/>
          </a:xfrm>
          <a:prstGeom prst="rect">
            <a:avLst/>
          </a:prstGeom>
          <a:noFill/>
          <a:ln>
            <a:noFill/>
          </a:ln>
        </p:spPr>
      </p:pic>
      <p:sp>
        <p:nvSpPr>
          <p:cNvPr id="9" name="Text Box 8"/>
          <p:cNvSpPr txBox="1"/>
          <p:nvPr/>
        </p:nvSpPr>
        <p:spPr>
          <a:xfrm>
            <a:off x="1369695" y="5288280"/>
            <a:ext cx="7082790" cy="368300"/>
          </a:xfrm>
          <a:prstGeom prst="rect">
            <a:avLst/>
          </a:prstGeom>
          <a:noFill/>
        </p:spPr>
        <p:txBody>
          <a:bodyPr wrap="none" rtlCol="0">
            <a:spAutoFit/>
          </a:bodyPr>
          <a:p>
            <a:r>
              <a:rPr lang="en-US" altLang="en-US"/>
              <a:t>Knowing the tree will help you figure out the most likely alignment</a:t>
            </a:r>
            <a:endParaRPr lang="en-US" altLang="en-US"/>
          </a:p>
        </p:txBody>
      </p:sp>
      <p:pic>
        <p:nvPicPr>
          <p:cNvPr id="10" name="Picture 9" descr="tenor"/>
          <p:cNvPicPr>
            <a:picLocks noChangeAspect="1"/>
          </p:cNvPicPr>
          <p:nvPr/>
        </p:nvPicPr>
        <p:blipFill>
          <a:blip r:embed="rId2"/>
          <a:stretch>
            <a:fillRect/>
          </a:stretch>
        </p:blipFill>
        <p:spPr>
          <a:xfrm>
            <a:off x="5697220" y="552450"/>
            <a:ext cx="2857500"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6" grpId="2"/>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Basic idea:</a:t>
            </a:r>
            <a:endParaRPr lang="en-US" altLang="en-US"/>
          </a:p>
        </p:txBody>
      </p:sp>
      <p:pic>
        <p:nvPicPr>
          <p:cNvPr id="4" name="Content Placeholder 3"/>
          <p:cNvPicPr>
            <a:picLocks noChangeAspect="1"/>
          </p:cNvPicPr>
          <p:nvPr>
            <p:ph idx="1"/>
          </p:nvPr>
        </p:nvPicPr>
        <p:blipFill>
          <a:blip r:embed="rId1"/>
          <a:stretch>
            <a:fillRect/>
          </a:stretch>
        </p:blipFill>
        <p:spPr>
          <a:xfrm>
            <a:off x="5387340" y="145415"/>
            <a:ext cx="3543300" cy="6575425"/>
          </a:xfrm>
          <a:prstGeom prst="rect">
            <a:avLst/>
          </a:prstGeom>
        </p:spPr>
      </p:pic>
      <p:sp>
        <p:nvSpPr>
          <p:cNvPr id="5" name="Content Placeholder 3"/>
          <p:cNvSpPr>
            <a:spLocks noGrp="1"/>
          </p:cNvSpPr>
          <p:nvPr/>
        </p:nvSpPr>
        <p:spPr>
          <a:xfrm>
            <a:off x="401320" y="1807845"/>
            <a:ext cx="4728845" cy="455485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t>Estimate parameters (either ML estimate or posterior distribution)</a:t>
            </a:r>
            <a:endParaRPr lang="en-US" altLang="en-US"/>
          </a:p>
          <a:p>
            <a:pPr marL="0" indent="0">
              <a:buNone/>
            </a:pPr>
            <a:endParaRPr lang="en-US" altLang="en-US"/>
          </a:p>
          <a:p>
            <a:pPr marL="0" indent="0">
              <a:buNone/>
            </a:pPr>
            <a:r>
              <a:rPr lang="en-US" altLang="en-US"/>
              <a:t>Simulate data using parameters</a:t>
            </a:r>
            <a:endParaRPr lang="en-US" altLang="en-US"/>
          </a:p>
          <a:p>
            <a:pPr marL="0" indent="0">
              <a:buNone/>
            </a:pPr>
            <a:endParaRPr lang="en-US" altLang="en-US"/>
          </a:p>
          <a:p>
            <a:pPr marL="0" indent="0">
              <a:buNone/>
            </a:pPr>
            <a:r>
              <a:rPr lang="en-US" altLang="en-US"/>
              <a:t>Calculate a test statistic seeing if the model predicts “similar” datasets to your original</a:t>
            </a:r>
            <a:endParaRPr lang="en-US" altLang="en-US"/>
          </a:p>
          <a:p>
            <a:pPr marL="0" indent="0">
              <a:buNone/>
            </a:pPr>
            <a:endParaRPr lang="en-US" altLang="en-US"/>
          </a:p>
          <a:p>
            <a:pPr marL="0" indent="0">
              <a:buNone/>
            </a:pPr>
            <a:r>
              <a:rPr lang="en-US" altLang="en-US"/>
              <a:t>Compare to summary statistic measured on empirical data</a:t>
            </a: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US"/>
              <a:t>What test statistic should be used?</a:t>
            </a:r>
            <a:endParaRPr lang="en-US" altLang="en-US"/>
          </a:p>
        </p:txBody>
      </p:sp>
      <p:sp>
        <p:nvSpPr>
          <p:cNvPr id="3" name="Content Placeholder 2"/>
          <p:cNvSpPr>
            <a:spLocks noGrp="1"/>
          </p:cNvSpPr>
          <p:nvPr>
            <p:ph idx="1"/>
          </p:nvPr>
        </p:nvSpPr>
        <p:spPr/>
        <p:txBody>
          <a:bodyPr/>
          <a:p>
            <a:pPr marL="0" indent="0" algn="r">
              <a:buNone/>
            </a:pPr>
            <a:r>
              <a:rPr lang="en-US" altLang="en-US"/>
              <a:t>good question...</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4455" y="596900"/>
            <a:ext cx="9236710" cy="50825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64185" y="216535"/>
            <a:ext cx="8427720" cy="61601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125730"/>
            <a:ext cx="7886700" cy="1325563"/>
          </a:xfrm>
        </p:spPr>
        <p:txBody>
          <a:bodyPr/>
          <a:p>
            <a:r>
              <a:rPr lang="en-US" altLang="en-US"/>
              <a:t>Example:  </a:t>
            </a:r>
            <a:endParaRPr lang="en-US" altLang="en-US"/>
          </a:p>
        </p:txBody>
      </p:sp>
      <p:pic>
        <p:nvPicPr>
          <p:cNvPr id="8" name="Content Placeholder 7"/>
          <p:cNvPicPr>
            <a:picLocks noChangeAspect="1"/>
          </p:cNvPicPr>
          <p:nvPr>
            <p:ph idx="1"/>
          </p:nvPr>
        </p:nvPicPr>
        <p:blipFill>
          <a:blip r:embed="rId1"/>
          <a:stretch>
            <a:fillRect/>
          </a:stretch>
        </p:blipFill>
        <p:spPr>
          <a:xfrm>
            <a:off x="1763395" y="1412875"/>
            <a:ext cx="6986905" cy="52343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Run parametric bootstrap</a:t>
            </a:r>
            <a:endParaRPr lang="en-US" altLang="en-US"/>
          </a:p>
        </p:txBody>
      </p:sp>
      <p:pic>
        <p:nvPicPr>
          <p:cNvPr id="4" name="Content Placeholder 3"/>
          <p:cNvPicPr>
            <a:picLocks noChangeAspect="1"/>
          </p:cNvPicPr>
          <p:nvPr>
            <p:ph idx="1"/>
          </p:nvPr>
        </p:nvPicPr>
        <p:blipFill>
          <a:blip r:embed="rId1"/>
          <a:stretch>
            <a:fillRect/>
          </a:stretch>
        </p:blipFill>
        <p:spPr>
          <a:xfrm>
            <a:off x="1137920" y="1749425"/>
            <a:ext cx="6232525" cy="46634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17780"/>
            <a:ext cx="7886700" cy="1325563"/>
          </a:xfrm>
        </p:spPr>
        <p:txBody>
          <a:bodyPr/>
          <a:p>
            <a:r>
              <a:rPr lang="en-US" altLang="en-US"/>
              <a:t>Summary</a:t>
            </a:r>
            <a:endParaRPr lang="en-US" altLang="en-US"/>
          </a:p>
        </p:txBody>
      </p:sp>
      <p:sp>
        <p:nvSpPr>
          <p:cNvPr id="3" name="Content Placeholder 2"/>
          <p:cNvSpPr>
            <a:spLocks noGrp="1"/>
          </p:cNvSpPr>
          <p:nvPr>
            <p:ph idx="1"/>
          </p:nvPr>
        </p:nvSpPr>
        <p:spPr>
          <a:xfrm>
            <a:off x="628650" y="1108075"/>
            <a:ext cx="7886700" cy="5727065"/>
          </a:xfrm>
        </p:spPr>
        <p:txBody>
          <a:bodyPr>
            <a:normAutofit fontScale="90000"/>
          </a:bodyPr>
          <a:p>
            <a:pPr marL="0" indent="0">
              <a:buNone/>
            </a:pPr>
            <a:r>
              <a:rPr lang="en-US" altLang="en-US"/>
              <a:t>Model selection using relative goodness of fit (hLRT, AIC, BIC, DT) common, useful</a:t>
            </a:r>
            <a:endParaRPr lang="en-US" altLang="en-US"/>
          </a:p>
          <a:p>
            <a:pPr marL="0" indent="0">
              <a:buNone/>
            </a:pPr>
            <a:endParaRPr lang="en-US" altLang="en-US"/>
          </a:p>
          <a:p>
            <a:pPr marL="0" indent="0">
              <a:buNone/>
            </a:pPr>
            <a:r>
              <a:rPr lang="en-US" altLang="en-US"/>
              <a:t>Often, we want absolute goodness of fit, which can be evaluated with simulations (e.g. parametric bootstrap, posterior predictive simulation), cross-validation etc.</a:t>
            </a:r>
            <a:endParaRPr lang="en-US" altLang="en-US"/>
          </a:p>
          <a:p>
            <a:pPr marL="0" indent="0">
              <a:buNone/>
            </a:pPr>
            <a:endParaRPr lang="en-US" altLang="en-US"/>
          </a:p>
          <a:p>
            <a:pPr marL="0" indent="0">
              <a:buNone/>
            </a:pPr>
            <a:r>
              <a:rPr lang="en-US" altLang="en-US"/>
              <a:t>Bayesian vs. Likelihood approaches can be very similar, but ask different questions, leading to differences in response to model complexity.</a:t>
            </a:r>
            <a:endParaRPr lang="en-US" altLang="en-US"/>
          </a:p>
          <a:p>
            <a:pPr marL="0" indent="0">
              <a:buNone/>
            </a:pPr>
            <a:endParaRPr lang="en-US" altLang="en-US"/>
          </a:p>
          <a:p>
            <a:pPr marL="0" indent="0">
              <a:buNone/>
            </a:pPr>
            <a:r>
              <a:rPr lang="en-US" altLang="en-US"/>
              <a:t>All models are wrong, targeting our inferences with hypothesis testing is useful. </a:t>
            </a: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3600"/>
              <a:t>Best approach: Estimate alignment &amp; phylogeny simultaneously</a:t>
            </a:r>
            <a:endParaRPr lang="en-US" altLang="en-US" sz="3600"/>
          </a:p>
        </p:txBody>
      </p:sp>
      <p:sp>
        <p:nvSpPr>
          <p:cNvPr id="3" name="Content Placeholder 2"/>
          <p:cNvSpPr>
            <a:spLocks noGrp="1"/>
          </p:cNvSpPr>
          <p:nvPr>
            <p:ph idx="1"/>
          </p:nvPr>
        </p:nvSpPr>
        <p:spPr/>
        <p:txBody>
          <a:bodyPr/>
          <a:p>
            <a:pPr marL="0" indent="0">
              <a:buNone/>
            </a:pPr>
            <a:r>
              <a:rPr lang="en-US" altLang="en-US"/>
              <a:t>Hard problem x Hard problem = :'-(</a:t>
            </a:r>
            <a:endParaRPr lang="en-US" altLang="en-US"/>
          </a:p>
          <a:p>
            <a:pPr marL="0" indent="0">
              <a:buNone/>
            </a:pPr>
            <a:endParaRPr lang="en-US" altLang="en-US"/>
          </a:p>
          <a:p>
            <a:pPr marL="0" indent="0">
              <a:buNone/>
            </a:pPr>
            <a:r>
              <a:rPr lang="en-US" altLang="en-US"/>
              <a:t>	</a:t>
            </a:r>
            <a:endParaRPr lang="en-US" altLang="en-US"/>
          </a:p>
        </p:txBody>
      </p:sp>
      <p:pic>
        <p:nvPicPr>
          <p:cNvPr id="4" name="Picture 3"/>
          <p:cNvPicPr>
            <a:picLocks noChangeAspect="1"/>
          </p:cNvPicPr>
          <p:nvPr/>
        </p:nvPicPr>
        <p:blipFill>
          <a:blip r:embed="rId1"/>
          <a:stretch>
            <a:fillRect/>
          </a:stretch>
        </p:blipFill>
        <p:spPr>
          <a:xfrm>
            <a:off x="2230755" y="3135630"/>
            <a:ext cx="6692900" cy="3556000"/>
          </a:xfrm>
          <a:prstGeom prst="rect">
            <a:avLst/>
          </a:prstGeom>
        </p:spPr>
      </p:pic>
      <p:pic>
        <p:nvPicPr>
          <p:cNvPr id="5" name="Picture 4"/>
          <p:cNvPicPr>
            <a:picLocks noChangeAspect="1"/>
          </p:cNvPicPr>
          <p:nvPr/>
        </p:nvPicPr>
        <p:blipFill>
          <a:blip r:embed="rId2"/>
          <a:stretch>
            <a:fillRect/>
          </a:stretch>
        </p:blipFill>
        <p:spPr>
          <a:xfrm>
            <a:off x="3702050" y="2713990"/>
            <a:ext cx="2025650" cy="469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Reviewer: “I don’t like your model”</a:t>
            </a:r>
            <a:endParaRPr lang="en-US"/>
          </a:p>
        </p:txBody>
      </p:sp>
      <p:pic>
        <p:nvPicPr>
          <p:cNvPr id="4" name="Picture 3"/>
          <p:cNvPicPr>
            <a:picLocks noChangeAspect="1"/>
          </p:cNvPicPr>
          <p:nvPr/>
        </p:nvPicPr>
        <p:blipFill>
          <a:blip r:embed="rId1"/>
          <a:stretch>
            <a:fillRect/>
          </a:stretch>
        </p:blipFill>
        <p:spPr>
          <a:xfrm>
            <a:off x="628650" y="2580005"/>
            <a:ext cx="7895590" cy="374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200"/>
              <a:t>Models - How can we evaluate whether they are “useful” or “good enough”</a:t>
            </a:r>
            <a:endParaRPr lang="en-US" sz="3200"/>
          </a:p>
        </p:txBody>
      </p:sp>
      <p:sp>
        <p:nvSpPr>
          <p:cNvPr id="3" name="Content Placeholder 2"/>
          <p:cNvSpPr>
            <a:spLocks noGrp="1"/>
          </p:cNvSpPr>
          <p:nvPr>
            <p:ph idx="1"/>
          </p:nvPr>
        </p:nvSpPr>
        <p:spPr/>
        <p:txBody>
          <a:bodyPr/>
          <a:p>
            <a:pPr marL="0" indent="0">
              <a:buNone/>
            </a:pPr>
            <a:r>
              <a:rPr lang="en-US"/>
              <a:t>What makes a model “good” or “useful”? </a:t>
            </a:r>
            <a:endParaRPr lang="en-US"/>
          </a:p>
          <a:p>
            <a:pPr marL="0" indent="0">
              <a:buNone/>
            </a:pPr>
            <a:endParaRPr lang="en-US"/>
          </a:p>
          <a:p>
            <a:pPr marL="0" indent="0">
              <a:buNone/>
            </a:pPr>
            <a:r>
              <a:rPr lang="en-US"/>
              <a:t>What are the questions you can ask about your model? </a:t>
            </a:r>
            <a:br>
              <a:rPr lang="en-US"/>
            </a:br>
            <a:endParaRPr lang="en-US"/>
          </a:p>
          <a:p>
            <a:pPr marL="0" indent="0">
              <a:buNone/>
            </a:pPr>
            <a:endParaRPr lang="en-US"/>
          </a:p>
          <a:p>
            <a:pPr marL="0" indent="0" algn="ctr">
              <a:buNone/>
            </a:pPr>
            <a:endParaRPr lang="en-US"/>
          </a:p>
          <a:p>
            <a:pPr marL="0" indent="0">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US"/>
              <a:t>Measuring support: Bootstrap, jacknife, posterior probability</a:t>
            </a:r>
            <a:endParaRPr lang="en-US" altLang="en-US"/>
          </a:p>
        </p:txBody>
      </p:sp>
      <p:sp>
        <p:nvSpPr>
          <p:cNvPr id="3" name="Content Placeholder 2"/>
          <p:cNvSpPr>
            <a:spLocks noGrp="1"/>
          </p:cNvSpPr>
          <p:nvPr>
            <p:ph idx="1"/>
          </p:nvPr>
        </p:nvSpPr>
        <p:spPr/>
        <p:txBody>
          <a:bodyPr/>
          <a:p>
            <a:pPr marL="0" indent="0">
              <a:buNone/>
            </a:pPr>
            <a:r>
              <a:rPr lang="en-US" altLang="en-US"/>
              <a:t>Bootstrap (nonparametric): Sample sites in your alignment with replacement, reanalyze each time</a:t>
            </a:r>
            <a:endParaRPr lang="en-US" altLang="en-US"/>
          </a:p>
          <a:p>
            <a:pPr marL="0" indent="0">
              <a:buNone/>
            </a:pPr>
            <a:endParaRPr lang="en-US" altLang="en-US"/>
          </a:p>
          <a:p>
            <a:pPr marL="0" indent="0">
              <a:buNone/>
            </a:pPr>
            <a:r>
              <a:rPr lang="en-US" altLang="en-US"/>
              <a:t>Jacknife: Randomly delete sites in your alignment, reanalyze</a:t>
            </a:r>
            <a:endParaRPr lang="en-US" altLang="en-US"/>
          </a:p>
          <a:p>
            <a:pPr marL="0" indent="0">
              <a:buNone/>
            </a:pPr>
            <a:endParaRPr lang="en-US" altLang="en-US"/>
          </a:p>
          <a:p>
            <a:pPr marL="0" indent="0">
              <a:buNone/>
            </a:pPr>
            <a:r>
              <a:rPr lang="en-US" altLang="en-US"/>
              <a:t>Posterior probability: Falls out naturally from a Bayesian analysis, probability of a split occuring given the data</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en-US" altLang="en-US"/>
              <a:t>Model selection, Model adequacy &amp; Hypothesis testing</a:t>
            </a:r>
            <a:endParaRPr lang="en-US" alt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28650" y="553085"/>
            <a:ext cx="7886700" cy="5508625"/>
          </a:xfrm>
        </p:spPr>
        <p:txBody>
          <a:bodyPr>
            <a:normAutofit fontScale="90000"/>
          </a:bodyPr>
          <a:p>
            <a:pPr marL="0" indent="0">
              <a:buNone/>
            </a:pPr>
            <a:r>
              <a:rPr lang="en-US" altLang="en-US"/>
              <a:t>Model selection &amp; hypothesis testing: </a:t>
            </a:r>
            <a:br>
              <a:rPr lang="en-US" altLang="en-US"/>
            </a:br>
            <a:r>
              <a:rPr lang="en-US" altLang="en-US"/>
              <a:t>	Of my set of models, which one is best?</a:t>
            </a:r>
            <a:br>
              <a:rPr lang="en-US" altLang="en-US"/>
            </a:br>
            <a:endParaRPr lang="en-US" altLang="en-US"/>
          </a:p>
          <a:p>
            <a:pPr marL="0" indent="0">
              <a:buNone/>
            </a:pPr>
            <a:r>
              <a:rPr lang="en-US" altLang="en-US"/>
              <a:t>	Can I reject one hypothesis in favor of 	another?</a:t>
            </a:r>
            <a:endParaRPr lang="en-US" altLang="en-US"/>
          </a:p>
          <a:p>
            <a:pPr marL="0" indent="0">
              <a:buNone/>
            </a:pPr>
            <a:endParaRPr lang="en-US" altLang="en-US"/>
          </a:p>
          <a:p>
            <a:pPr marL="0" indent="0">
              <a:buNone/>
            </a:pPr>
            <a:r>
              <a:rPr lang="en-US" altLang="en-US"/>
              <a:t>	Strengths/weaknesses?</a:t>
            </a:r>
            <a:endParaRPr lang="en-US" altLang="en-US"/>
          </a:p>
          <a:p>
            <a:pPr marL="0" indent="0">
              <a:buNone/>
            </a:pPr>
            <a:endParaRPr lang="en-US" altLang="en-US"/>
          </a:p>
          <a:p>
            <a:pPr marL="0" indent="0">
              <a:buNone/>
            </a:pPr>
            <a:r>
              <a:rPr lang="en-US" altLang="en-US"/>
              <a:t>Model adequacy: </a:t>
            </a:r>
            <a:br>
              <a:rPr lang="en-US" altLang="en-US"/>
            </a:br>
            <a:r>
              <a:rPr lang="en-US" altLang="en-US"/>
              <a:t>	Is this model a good description of the data</a:t>
            </a:r>
            <a:endParaRPr lang="en-US" altLang="en-US"/>
          </a:p>
          <a:p>
            <a:pPr marL="0" indent="0">
              <a:buNone/>
            </a:pPr>
            <a:endParaRPr lang="en-US" altLang="en-US"/>
          </a:p>
          <a:p>
            <a:pPr marL="0" indent="0">
              <a:buNone/>
            </a:pPr>
            <a:r>
              <a:rPr lang="en-US" altLang="en-US"/>
              <a:t>	Strengths/weaknesses?</a:t>
            </a:r>
            <a:endParaRPr lang="en-US" altLang="en-US"/>
          </a:p>
          <a:p>
            <a:pPr marL="0" indent="0">
              <a:buNone/>
            </a:pPr>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5938</Words>
  <Application>WPS Presentation</Application>
  <PresentationFormat>Widescreen</PresentationFormat>
  <Paragraphs>216</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Courier New</vt:lpstr>
      <vt:lpstr>Microsoft YaHei</vt:lpstr>
      <vt:lpstr>Droid Sans Fallback</vt:lpstr>
      <vt:lpstr>Arial Unicode MS</vt:lpstr>
      <vt:lpstr>Calibri</vt:lpstr>
      <vt:lpstr>Trebuchet MS</vt:lpstr>
      <vt:lpstr>Aharoni</vt:lpstr>
      <vt:lpstr>Gubbi</vt:lpstr>
      <vt:lpstr>Ubuntu</vt:lpstr>
      <vt:lpstr>OpenSymbol</vt:lpstr>
      <vt:lpstr>SimSun</vt:lpstr>
      <vt:lpstr>Office Theme</vt:lpstr>
      <vt:lpstr>Alignments</vt:lpstr>
      <vt:lpstr>What if you get it wrong?</vt:lpstr>
      <vt:lpstr>PowerPoint 演示文稿</vt:lpstr>
      <vt:lpstr>Best approach: Estimate alignment &amp; phylogeny simultaneously</vt:lpstr>
      <vt:lpstr>PowerPoint 演示文稿</vt:lpstr>
      <vt:lpstr>PowerPoint 演示文稿</vt:lpstr>
      <vt:lpstr>Measuring support: Bootstrap, jacknife, posterior probability</vt:lpstr>
      <vt:lpstr>Model selection, Model adequacy &amp; Hypothesis testing</vt:lpstr>
      <vt:lpstr>PowerPoint 演示文稿</vt:lpstr>
      <vt:lpstr>Model selection</vt:lpstr>
      <vt:lpstr>Likelihood ratio tests</vt:lpstr>
      <vt:lpstr>PowerPoint 演示文稿</vt:lpstr>
      <vt:lpstr>Information theory</vt:lpstr>
      <vt:lpstr>Information theory</vt:lpstr>
      <vt:lpstr>PowerPoint 演示文稿</vt:lpstr>
      <vt:lpstr>What is sample size in phylogenetic datasets? </vt:lpstr>
      <vt:lpstr>ML hypothesis testing</vt:lpstr>
      <vt:lpstr>Bayesian hypothesis testing</vt:lpstr>
      <vt:lpstr>Marginal vs. joint estimation</vt:lpstr>
      <vt:lpstr>PowerPoint 演示文稿</vt:lpstr>
      <vt:lpstr>Bayesian Model Selection</vt:lpstr>
      <vt:lpstr>Bayesian Model Selection</vt:lpstr>
      <vt:lpstr>PowerPoint 演示文稿</vt:lpstr>
      <vt:lpstr>Because the questions are different, we aren't as concerned about overfitting in Bayesian models, because we are marginalizing over parameters, rather than searching them for the best possible combination</vt:lpstr>
      <vt:lpstr>Reversible-Jump MCMC</vt:lpstr>
      <vt:lpstr>PowerPoint 演示文稿</vt:lpstr>
      <vt:lpstr>PowerPoint 演示文稿</vt:lpstr>
      <vt:lpstr>Model Adequacy</vt:lpstr>
      <vt:lpstr>Relative vs. absolute goodness of fit</vt:lpstr>
      <vt:lpstr>Basic idea:</vt:lpstr>
      <vt:lpstr>What test statistic should be used?</vt:lpstr>
      <vt:lpstr>PowerPoint 演示文稿</vt:lpstr>
      <vt:lpstr>PowerPoint 演示文稿</vt:lpstr>
      <vt:lpstr>Example:  </vt:lpstr>
      <vt:lpstr>Run parametric bootstrap</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selection, Model adequacy &amp; Hypothesis testing</dc:title>
  <dc:creator>juyeda</dc:creator>
  <cp:lastModifiedBy>juyeda</cp:lastModifiedBy>
  <cp:revision>9</cp:revision>
  <dcterms:created xsi:type="dcterms:W3CDTF">2022-09-15T14:21:23Z</dcterms:created>
  <dcterms:modified xsi:type="dcterms:W3CDTF">2022-09-15T14:21:23Z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